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6" r:id="rId4"/>
    <p:sldId id="263" r:id="rId5"/>
    <p:sldId id="264" r:id="rId6"/>
    <p:sldId id="258" r:id="rId7"/>
    <p:sldId id="259" r:id="rId8"/>
    <p:sldId id="260" r:id="rId9"/>
    <p:sldId id="275" r:id="rId10"/>
    <p:sldId id="261" r:id="rId11"/>
    <p:sldId id="267" r:id="rId12"/>
    <p:sldId id="265" r:id="rId13"/>
    <p:sldId id="266" r:id="rId14"/>
    <p:sldId id="268" r:id="rId15"/>
    <p:sldId id="269" r:id="rId16"/>
    <p:sldId id="273" r:id="rId17"/>
    <p:sldId id="270" r:id="rId18"/>
    <p:sldId id="274" r:id="rId19"/>
    <p:sldId id="271" r:id="rId20"/>
    <p:sldId id="272" r:id="rId21"/>
    <p:sldId id="278" r:id="rId22"/>
    <p:sldId id="279" r:id="rId23"/>
  </p:sldIdLst>
  <p:sldSz cx="9144000" cy="6858000" type="screen4x3"/>
  <p:notesSz cx="6858000" cy="9144000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21A0-11E0-4656-9CBD-7DDB2F4B3A3B}" type="datetimeFigureOut">
              <a:rPr lang="lv-LV" smtClean="0"/>
              <a:t>28.09.2019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4800A-8016-490F-A775-8AF244F597F1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866029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21A0-11E0-4656-9CBD-7DDB2F4B3A3B}" type="datetimeFigureOut">
              <a:rPr lang="lv-LV" smtClean="0"/>
              <a:t>28.09.2019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4800A-8016-490F-A775-8AF244F597F1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8350201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21A0-11E0-4656-9CBD-7DDB2F4B3A3B}" type="datetimeFigureOut">
              <a:rPr lang="lv-LV" smtClean="0"/>
              <a:t>28.09.2019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4800A-8016-490F-A775-8AF244F597F1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470242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21A0-11E0-4656-9CBD-7DDB2F4B3A3B}" type="datetimeFigureOut">
              <a:rPr lang="lv-LV" smtClean="0"/>
              <a:t>28.09.2019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4800A-8016-490F-A775-8AF244F597F1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5737855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21A0-11E0-4656-9CBD-7DDB2F4B3A3B}" type="datetimeFigureOut">
              <a:rPr lang="lv-LV" smtClean="0"/>
              <a:t>28.09.2019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4800A-8016-490F-A775-8AF244F597F1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6380727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21A0-11E0-4656-9CBD-7DDB2F4B3A3B}" type="datetimeFigureOut">
              <a:rPr lang="lv-LV" smtClean="0"/>
              <a:t>28.09.2019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4800A-8016-490F-A775-8AF244F597F1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3456993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21A0-11E0-4656-9CBD-7DDB2F4B3A3B}" type="datetimeFigureOut">
              <a:rPr lang="lv-LV" smtClean="0"/>
              <a:t>28.09.2019</a:t>
            </a:fld>
            <a:endParaRPr lang="lv-LV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4800A-8016-490F-A775-8AF244F597F1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559089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21A0-11E0-4656-9CBD-7DDB2F4B3A3B}" type="datetimeFigureOut">
              <a:rPr lang="lv-LV" smtClean="0"/>
              <a:t>28.09.2019</a:t>
            </a:fld>
            <a:endParaRPr lang="lv-L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4800A-8016-490F-A775-8AF244F597F1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057284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21A0-11E0-4656-9CBD-7DDB2F4B3A3B}" type="datetimeFigureOut">
              <a:rPr lang="lv-LV" smtClean="0"/>
              <a:t>28.09.2019</a:t>
            </a:fld>
            <a:endParaRPr lang="lv-LV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4800A-8016-490F-A775-8AF244F597F1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4734759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21A0-11E0-4656-9CBD-7DDB2F4B3A3B}" type="datetimeFigureOut">
              <a:rPr lang="lv-LV" smtClean="0"/>
              <a:t>28.09.2019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4800A-8016-490F-A775-8AF244F597F1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994478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v-L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21A0-11E0-4656-9CBD-7DDB2F4B3A3B}" type="datetimeFigureOut">
              <a:rPr lang="lv-LV" smtClean="0"/>
              <a:t>28.09.2019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4800A-8016-490F-A775-8AF244F597F1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7047432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921A0-11E0-4656-9CBD-7DDB2F4B3A3B}" type="datetimeFigureOut">
              <a:rPr lang="lv-LV" smtClean="0"/>
              <a:t>28.09.2019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F4800A-8016-490F-A775-8AF244F597F1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468172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uscocolegio.com/Colegio/detalles-colegio.action?id=10008581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ggts.hr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lv-LV" sz="4800" b="1" dirty="0" err="1">
                <a:solidFill>
                  <a:srgbClr val="002060"/>
                </a:solidFill>
              </a:rPr>
              <a:t>Erasmus</a:t>
            </a:r>
            <a:r>
              <a:rPr lang="lv-LV" sz="4800" b="1" dirty="0">
                <a:solidFill>
                  <a:srgbClr val="002060"/>
                </a:solidFill>
              </a:rPr>
              <a:t>+ KA2 projekti RKG</a:t>
            </a:r>
            <a:br>
              <a:rPr lang="lv-LV" sz="4800" b="1" dirty="0">
                <a:solidFill>
                  <a:srgbClr val="002060"/>
                </a:solidFill>
              </a:rPr>
            </a:br>
            <a:r>
              <a:rPr lang="lv-LV" sz="4800" b="1" dirty="0">
                <a:solidFill>
                  <a:srgbClr val="002060"/>
                </a:solidFill>
              </a:rPr>
              <a:t>2019./2021.m.g.</a:t>
            </a:r>
            <a:br>
              <a:rPr lang="lv-LV" sz="4800" b="1" dirty="0">
                <a:solidFill>
                  <a:srgbClr val="002060"/>
                </a:solidFill>
              </a:rPr>
            </a:br>
            <a:r>
              <a:rPr lang="lv-LV" sz="4800" b="1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43608" y="5589240"/>
            <a:ext cx="7488832" cy="648072"/>
          </a:xfrm>
        </p:spPr>
        <p:txBody>
          <a:bodyPr>
            <a:normAutofit fontScale="85000" lnSpcReduction="10000"/>
          </a:bodyPr>
          <a:lstStyle/>
          <a:p>
            <a:pPr algn="r"/>
            <a:r>
              <a:rPr lang="lv-LV" sz="2800" dirty="0">
                <a:solidFill>
                  <a:srgbClr val="002060"/>
                </a:solidFill>
              </a:rPr>
              <a:t>Starptautisko projektu koordinatore Nadežda </a:t>
            </a:r>
            <a:r>
              <a:rPr lang="lv-LV" sz="2800" dirty="0" err="1">
                <a:solidFill>
                  <a:srgbClr val="002060"/>
                </a:solidFill>
              </a:rPr>
              <a:t>Polianoviča</a:t>
            </a:r>
            <a:endParaRPr lang="lv-LV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74017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v-LV" dirty="0" err="1"/>
              <a:t>Instituto</a:t>
            </a:r>
            <a:r>
              <a:rPr lang="lv-LV" dirty="0"/>
              <a:t> </a:t>
            </a:r>
            <a:r>
              <a:rPr lang="lv-LV" dirty="0" err="1"/>
              <a:t>de</a:t>
            </a:r>
            <a:r>
              <a:rPr lang="lv-LV" dirty="0"/>
              <a:t> </a:t>
            </a:r>
            <a:r>
              <a:rPr lang="lv-LV" dirty="0" err="1"/>
              <a:t>Esenanza</a:t>
            </a:r>
            <a:r>
              <a:rPr lang="lv-LV" dirty="0"/>
              <a:t> </a:t>
            </a:r>
            <a:r>
              <a:rPr lang="lv-LV" dirty="0" err="1"/>
              <a:t>Secundaria</a:t>
            </a:r>
            <a:r>
              <a:rPr lang="lv-LV" dirty="0"/>
              <a:t> </a:t>
            </a:r>
            <a:r>
              <a:rPr lang="lv-LV" dirty="0" err="1"/>
              <a:t>Obligatoria</a:t>
            </a:r>
            <a:r>
              <a:rPr lang="lv-LV" dirty="0"/>
              <a:t> </a:t>
            </a:r>
            <a:r>
              <a:rPr lang="lv-LV" dirty="0" err="1"/>
              <a:t>Via</a:t>
            </a:r>
            <a:r>
              <a:rPr lang="lv-LV" dirty="0"/>
              <a:t> </a:t>
            </a:r>
            <a:r>
              <a:rPr lang="lv-LV" dirty="0" err="1"/>
              <a:t>de</a:t>
            </a:r>
            <a:r>
              <a:rPr lang="lv-LV" dirty="0"/>
              <a:t> </a:t>
            </a:r>
            <a:r>
              <a:rPr lang="lv-LV" dirty="0" err="1"/>
              <a:t>la</a:t>
            </a:r>
            <a:r>
              <a:rPr lang="lv-LV" dirty="0"/>
              <a:t> Plata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v-LV" dirty="0">
                <a:hlinkClick r:id="rId2"/>
              </a:rPr>
              <a:t>https://www.buscocolegio.com/Colegio/detalles-colegio.action?id=10008581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1185421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v-LV" dirty="0" err="1"/>
              <a:t>Instituto</a:t>
            </a:r>
            <a:r>
              <a:rPr lang="lv-LV" dirty="0"/>
              <a:t> </a:t>
            </a:r>
            <a:r>
              <a:rPr lang="lv-LV" dirty="0" err="1"/>
              <a:t>de</a:t>
            </a:r>
            <a:r>
              <a:rPr lang="lv-LV" dirty="0"/>
              <a:t> </a:t>
            </a:r>
            <a:r>
              <a:rPr lang="lv-LV" dirty="0" err="1"/>
              <a:t>Esenanza</a:t>
            </a:r>
            <a:r>
              <a:rPr lang="lv-LV" dirty="0"/>
              <a:t> </a:t>
            </a:r>
            <a:r>
              <a:rPr lang="lv-LV" dirty="0" err="1"/>
              <a:t>Secundaria</a:t>
            </a:r>
            <a:r>
              <a:rPr lang="lv-LV" dirty="0"/>
              <a:t> </a:t>
            </a:r>
            <a:r>
              <a:rPr lang="lv-LV" dirty="0" err="1"/>
              <a:t>Obligatoria</a:t>
            </a:r>
            <a:r>
              <a:rPr lang="lv-LV" dirty="0"/>
              <a:t> </a:t>
            </a:r>
            <a:r>
              <a:rPr lang="lv-LV" dirty="0" err="1"/>
              <a:t>Via</a:t>
            </a:r>
            <a:r>
              <a:rPr lang="lv-LV" dirty="0"/>
              <a:t> </a:t>
            </a:r>
            <a:r>
              <a:rPr lang="lv-LV" dirty="0" err="1"/>
              <a:t>de</a:t>
            </a:r>
            <a:r>
              <a:rPr lang="lv-LV" dirty="0"/>
              <a:t> </a:t>
            </a:r>
            <a:r>
              <a:rPr lang="lv-LV" dirty="0" err="1"/>
              <a:t>la</a:t>
            </a:r>
            <a:r>
              <a:rPr lang="lv-LV" dirty="0"/>
              <a:t> Plata</a:t>
            </a: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84784"/>
            <a:ext cx="7230378" cy="523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44189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v-LV" dirty="0" err="1"/>
              <a:t>Casar</a:t>
            </a:r>
            <a:r>
              <a:rPr lang="lv-LV" dirty="0"/>
              <a:t> </a:t>
            </a:r>
            <a:r>
              <a:rPr lang="lv-LV" dirty="0" err="1"/>
              <a:t>de</a:t>
            </a:r>
            <a:r>
              <a:rPr lang="lv-LV" dirty="0"/>
              <a:t> </a:t>
            </a:r>
            <a:r>
              <a:rPr lang="lv-LV" dirty="0" err="1"/>
              <a:t>Cáceres</a:t>
            </a:r>
            <a:br>
              <a:rPr lang="lv-LV" dirty="0"/>
            </a:br>
            <a:endParaRPr lang="lv-LV" dirty="0"/>
          </a:p>
        </p:txBody>
      </p:sp>
      <p:pic>
        <p:nvPicPr>
          <p:cNvPr id="6146" name="Picture 2" descr="Image result for casar de cÃ¡cere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84784"/>
            <a:ext cx="8562677" cy="5283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0769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v-LV" dirty="0"/>
              <a:t>Rumānija – </a:t>
            </a:r>
            <a:r>
              <a:rPr lang="lv-LV" dirty="0" err="1"/>
              <a:t>Colegiul</a:t>
            </a:r>
            <a:r>
              <a:rPr lang="lv-LV" dirty="0"/>
              <a:t> </a:t>
            </a:r>
            <a:r>
              <a:rPr lang="lv-LV" dirty="0" err="1"/>
              <a:t>Vasile</a:t>
            </a:r>
            <a:r>
              <a:rPr lang="lv-LV" dirty="0"/>
              <a:t> </a:t>
            </a:r>
            <a:r>
              <a:rPr lang="lv-LV" dirty="0" err="1"/>
              <a:t>Lovinescu</a:t>
            </a:r>
            <a:r>
              <a:rPr lang="lv-LV" dirty="0"/>
              <a:t> </a:t>
            </a:r>
            <a:r>
              <a:rPr lang="lv-LV" dirty="0" err="1"/>
              <a:t>Faltičeni</a:t>
            </a:r>
            <a:r>
              <a:rPr lang="lv-LV" dirty="0"/>
              <a:t>  </a:t>
            </a:r>
            <a:br>
              <a:rPr lang="lv-LV" dirty="0"/>
            </a:br>
            <a:endParaRPr lang="lv-LV" dirty="0"/>
          </a:p>
        </p:txBody>
      </p:sp>
      <p:pic>
        <p:nvPicPr>
          <p:cNvPr id="819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83" y="1628800"/>
            <a:ext cx="9147226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14661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v-LV" dirty="0"/>
              <a:t>Portugāle – </a:t>
            </a:r>
            <a:r>
              <a:rPr lang="lv-LV" dirty="0" err="1"/>
              <a:t>Escola</a:t>
            </a:r>
            <a:r>
              <a:rPr lang="lv-LV" dirty="0"/>
              <a:t> Dr. </a:t>
            </a:r>
            <a:r>
              <a:rPr lang="lv-LV" dirty="0" err="1"/>
              <a:t>Horacio</a:t>
            </a:r>
            <a:r>
              <a:rPr lang="lv-LV" dirty="0"/>
              <a:t> </a:t>
            </a:r>
            <a:r>
              <a:rPr lang="lv-LV" dirty="0" err="1"/>
              <a:t>Bento</a:t>
            </a:r>
            <a:r>
              <a:rPr lang="lv-LV" dirty="0"/>
              <a:t> </a:t>
            </a:r>
            <a:r>
              <a:rPr lang="lv-LV" dirty="0" err="1"/>
              <a:t>de</a:t>
            </a:r>
            <a:r>
              <a:rPr lang="lv-LV" dirty="0"/>
              <a:t> </a:t>
            </a:r>
            <a:r>
              <a:rPr lang="lv-LV" dirty="0" err="1"/>
              <a:t>Gouveia</a:t>
            </a:r>
            <a:r>
              <a:rPr lang="lv-LV" dirty="0"/>
              <a:t> (</a:t>
            </a:r>
            <a:r>
              <a:rPr lang="lv-LV" dirty="0" err="1"/>
              <a:t>Funchal</a:t>
            </a:r>
            <a:r>
              <a:rPr lang="lv-LV" dirty="0"/>
              <a:t>, </a:t>
            </a:r>
            <a:r>
              <a:rPr lang="lv-LV" dirty="0" err="1"/>
              <a:t>Portugal</a:t>
            </a:r>
            <a:r>
              <a:rPr lang="lv-LV" dirty="0"/>
              <a:t>)</a:t>
            </a: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15112"/>
            <a:ext cx="8229600" cy="3896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45330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v-LV" dirty="0"/>
              <a:t>Malta – </a:t>
            </a:r>
            <a:r>
              <a:rPr lang="lv-LV" dirty="0" err="1"/>
              <a:t>Newark</a:t>
            </a:r>
            <a:r>
              <a:rPr lang="lv-LV" dirty="0"/>
              <a:t> </a:t>
            </a:r>
            <a:r>
              <a:rPr lang="lv-LV" dirty="0" err="1"/>
              <a:t>School</a:t>
            </a:r>
            <a:r>
              <a:rPr lang="lv-LV" dirty="0"/>
              <a:t> </a:t>
            </a:r>
            <a:br>
              <a:rPr lang="lv-LV" dirty="0"/>
            </a:br>
            <a:endParaRPr lang="lv-LV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791494"/>
            <a:ext cx="7620000" cy="414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78032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dirty="0"/>
              <a:t>Itālija – ITE P.Savi (</a:t>
            </a:r>
            <a:r>
              <a:rPr lang="lv-LV" dirty="0" err="1"/>
              <a:t>Viterbo</a:t>
            </a:r>
            <a:r>
              <a:rPr lang="lv-LV"/>
              <a:t>) </a:t>
            </a:r>
            <a:endParaRPr lang="lv-LV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907110"/>
            <a:ext cx="8928992" cy="4581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60182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b="1" dirty="0">
                <a:solidFill>
                  <a:srgbClr val="0070C0"/>
                </a:solidFill>
              </a:rPr>
              <a:t>3. </a:t>
            </a:r>
            <a:r>
              <a:rPr lang="lv-LV" b="1" dirty="0" err="1">
                <a:solidFill>
                  <a:srgbClr val="0070C0"/>
                </a:solidFill>
              </a:rPr>
              <a:t>You</a:t>
            </a:r>
            <a:r>
              <a:rPr lang="lv-LV" b="1" dirty="0">
                <a:solidFill>
                  <a:srgbClr val="0070C0"/>
                </a:solidFill>
              </a:rPr>
              <a:t> </a:t>
            </a:r>
            <a:r>
              <a:rPr lang="lv-LV" b="1" dirty="0" err="1">
                <a:solidFill>
                  <a:srgbClr val="0070C0"/>
                </a:solidFill>
              </a:rPr>
              <a:t>are</a:t>
            </a:r>
            <a:r>
              <a:rPr lang="lv-LV" b="1" dirty="0">
                <a:solidFill>
                  <a:srgbClr val="0070C0"/>
                </a:solidFill>
              </a:rPr>
              <a:t> </a:t>
            </a:r>
            <a:r>
              <a:rPr lang="lv-LV" b="1" dirty="0" err="1">
                <a:solidFill>
                  <a:srgbClr val="0070C0"/>
                </a:solidFill>
              </a:rPr>
              <a:t>my</a:t>
            </a:r>
            <a:r>
              <a:rPr lang="lv-LV" b="1" dirty="0">
                <a:solidFill>
                  <a:srgbClr val="0070C0"/>
                </a:solidFill>
              </a:rPr>
              <a:t> </a:t>
            </a:r>
            <a:r>
              <a:rPr lang="lv-LV" b="1" dirty="0" err="1">
                <a:solidFill>
                  <a:srgbClr val="0070C0"/>
                </a:solidFill>
              </a:rPr>
              <a:t>challenge</a:t>
            </a:r>
            <a:r>
              <a:rPr lang="lv-LV" b="1" dirty="0">
                <a:solidFill>
                  <a:srgbClr val="0070C0"/>
                </a:solidFill>
              </a:rPr>
              <a:t> 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v-LV" dirty="0"/>
              <a:t>Rumānija – </a:t>
            </a:r>
            <a:r>
              <a:rPr lang="lv-LV" dirty="0" err="1"/>
              <a:t>Collegiul</a:t>
            </a:r>
            <a:r>
              <a:rPr lang="lv-LV" dirty="0"/>
              <a:t> </a:t>
            </a:r>
            <a:r>
              <a:rPr lang="lv-LV" dirty="0" err="1"/>
              <a:t>tehnic</a:t>
            </a:r>
            <a:r>
              <a:rPr lang="lv-LV" dirty="0"/>
              <a:t> ‘ION CREANGA’ (Tirgu </a:t>
            </a:r>
            <a:r>
              <a:rPr lang="lv-LV" dirty="0" err="1"/>
              <a:t>Neamt</a:t>
            </a:r>
            <a:r>
              <a:rPr lang="lv-LV" dirty="0"/>
              <a:t>) </a:t>
            </a:r>
          </a:p>
          <a:p>
            <a:r>
              <a:rPr lang="lv-LV" dirty="0"/>
              <a:t>Portugāle – </a:t>
            </a:r>
            <a:r>
              <a:rPr lang="lv-LV" dirty="0" err="1"/>
              <a:t>Escola</a:t>
            </a:r>
            <a:r>
              <a:rPr lang="lv-LV" dirty="0"/>
              <a:t> Dr. </a:t>
            </a:r>
            <a:r>
              <a:rPr lang="lv-LV" dirty="0" err="1"/>
              <a:t>Horacio</a:t>
            </a:r>
            <a:r>
              <a:rPr lang="lv-LV" dirty="0"/>
              <a:t> </a:t>
            </a:r>
            <a:r>
              <a:rPr lang="lv-LV" dirty="0" err="1"/>
              <a:t>Bento</a:t>
            </a:r>
            <a:r>
              <a:rPr lang="lv-LV" dirty="0"/>
              <a:t> </a:t>
            </a:r>
            <a:r>
              <a:rPr lang="lv-LV" dirty="0" err="1"/>
              <a:t>de</a:t>
            </a:r>
            <a:r>
              <a:rPr lang="lv-LV" dirty="0"/>
              <a:t> </a:t>
            </a:r>
            <a:r>
              <a:rPr lang="lv-LV" dirty="0" err="1"/>
              <a:t>Gouveia</a:t>
            </a:r>
            <a:r>
              <a:rPr lang="lv-LV" dirty="0"/>
              <a:t> (</a:t>
            </a:r>
            <a:r>
              <a:rPr lang="lv-LV" dirty="0" err="1"/>
              <a:t>Funchal</a:t>
            </a:r>
            <a:r>
              <a:rPr lang="lv-LV" dirty="0"/>
              <a:t>, </a:t>
            </a:r>
            <a:r>
              <a:rPr lang="lv-LV" dirty="0" err="1"/>
              <a:t>Portugal</a:t>
            </a:r>
            <a:r>
              <a:rPr lang="lv-LV" dirty="0"/>
              <a:t>)</a:t>
            </a:r>
          </a:p>
          <a:p>
            <a:r>
              <a:rPr lang="lv-LV" dirty="0"/>
              <a:t>Turcija – </a:t>
            </a:r>
            <a:r>
              <a:rPr lang="lv-LV" dirty="0" err="1"/>
              <a:t>Akcansa</a:t>
            </a:r>
            <a:r>
              <a:rPr lang="lv-LV" dirty="0"/>
              <a:t> </a:t>
            </a:r>
            <a:r>
              <a:rPr lang="lv-LV" dirty="0" err="1"/>
              <a:t>Faith</a:t>
            </a:r>
            <a:r>
              <a:rPr lang="lv-LV" dirty="0"/>
              <a:t> </a:t>
            </a:r>
            <a:r>
              <a:rPr lang="lv-LV" dirty="0" err="1"/>
              <a:t>Sultan</a:t>
            </a:r>
            <a:r>
              <a:rPr lang="lv-LV" dirty="0"/>
              <a:t> </a:t>
            </a:r>
            <a:r>
              <a:rPr lang="lv-LV" dirty="0" err="1"/>
              <a:t>Mehmet</a:t>
            </a:r>
            <a:r>
              <a:rPr lang="lv-LV" dirty="0"/>
              <a:t> </a:t>
            </a:r>
            <a:r>
              <a:rPr lang="lv-LV" dirty="0" err="1"/>
              <a:t>Ortaokulu</a:t>
            </a:r>
            <a:r>
              <a:rPr lang="lv-LV" dirty="0"/>
              <a:t> (</a:t>
            </a:r>
            <a:r>
              <a:rPr lang="lv-LV" dirty="0" err="1"/>
              <a:t>Istanbul</a:t>
            </a:r>
            <a:r>
              <a:rPr lang="lv-LV" dirty="0"/>
              <a:t>) </a:t>
            </a:r>
          </a:p>
          <a:p>
            <a:r>
              <a:rPr lang="lv-LV" dirty="0"/>
              <a:t>Nīderlandes – </a:t>
            </a:r>
            <a:r>
              <a:rPr lang="lv-LV" dirty="0" err="1"/>
              <a:t>Commanderij</a:t>
            </a:r>
            <a:r>
              <a:rPr lang="lv-LV" dirty="0"/>
              <a:t> </a:t>
            </a:r>
            <a:r>
              <a:rPr lang="lv-LV" dirty="0" err="1"/>
              <a:t>College</a:t>
            </a:r>
            <a:r>
              <a:rPr lang="lv-LV" dirty="0"/>
              <a:t>  (</a:t>
            </a:r>
            <a:r>
              <a:rPr lang="lv-LV" dirty="0" err="1"/>
              <a:t>Gemert</a:t>
            </a:r>
            <a:r>
              <a:rPr lang="lv-LV" dirty="0"/>
              <a:t>)</a:t>
            </a:r>
          </a:p>
          <a:p>
            <a:r>
              <a:rPr lang="lv-LV" dirty="0"/>
              <a:t>Latvija – RKG  </a:t>
            </a:r>
          </a:p>
          <a:p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42054063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7F7D0C3F-D223-474C-9FEB-9D8C9C5343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Skolēnu mobilitātes plāns </a:t>
            </a:r>
            <a:endParaRPr lang="en-GB" dirty="0"/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316CE1F2-B72D-4AB1-8634-074212DF9F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v-LV" dirty="0"/>
              <a:t>2020.g.februarī - </a:t>
            </a:r>
            <a:r>
              <a:rPr lang="en-GB" dirty="0" err="1"/>
              <a:t>Rumānija</a:t>
            </a:r>
            <a:r>
              <a:rPr lang="en-GB" dirty="0"/>
              <a:t> </a:t>
            </a:r>
            <a:r>
              <a:rPr lang="lv-LV" dirty="0"/>
              <a:t>(</a:t>
            </a:r>
            <a:r>
              <a:rPr lang="en-GB" dirty="0"/>
              <a:t>5 </a:t>
            </a:r>
            <a:r>
              <a:rPr lang="en-GB" dirty="0" err="1"/>
              <a:t>skolēni</a:t>
            </a:r>
            <a:r>
              <a:rPr lang="lv-LV" dirty="0"/>
              <a:t>)</a:t>
            </a:r>
            <a:endParaRPr lang="en-GB" dirty="0"/>
          </a:p>
          <a:p>
            <a:r>
              <a:rPr lang="lv-LV" dirty="0"/>
              <a:t>2020.g. maijā - </a:t>
            </a:r>
            <a:r>
              <a:rPr lang="lv-LV" dirty="0" err="1"/>
              <a:t>Nīderlandēs</a:t>
            </a:r>
            <a:r>
              <a:rPr lang="lv-LV" dirty="0"/>
              <a:t> (5 skolēni) </a:t>
            </a:r>
            <a:endParaRPr lang="en-GB" dirty="0"/>
          </a:p>
          <a:p>
            <a:r>
              <a:rPr lang="lv-LV" dirty="0"/>
              <a:t>2020.g. novembrī - </a:t>
            </a:r>
            <a:r>
              <a:rPr lang="lv-LV" dirty="0" err="1"/>
              <a:t>Portugalē</a:t>
            </a:r>
            <a:r>
              <a:rPr lang="lv-LV" dirty="0"/>
              <a:t> (5 skolēni)</a:t>
            </a:r>
            <a:endParaRPr lang="en-GB" dirty="0"/>
          </a:p>
          <a:p>
            <a:r>
              <a:rPr lang="lv-LV" dirty="0"/>
              <a:t>2021.g. martā - Turcijā (5 skolēni)</a:t>
            </a:r>
            <a:endParaRPr lang="en-GB" dirty="0"/>
          </a:p>
          <a:p>
            <a:r>
              <a:rPr lang="lv-LV" dirty="0"/>
              <a:t>2021.g. maijā - Latvijā 20 skolēnu uzņemšana no četrām valstīm  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976091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v-LV" dirty="0"/>
              <a:t>Nīderlandes – </a:t>
            </a:r>
            <a:r>
              <a:rPr lang="lv-LV" dirty="0" err="1"/>
              <a:t>Commanderij</a:t>
            </a:r>
            <a:r>
              <a:rPr lang="lv-LV" dirty="0"/>
              <a:t> </a:t>
            </a:r>
            <a:r>
              <a:rPr lang="lv-LV" dirty="0" err="1"/>
              <a:t>College</a:t>
            </a:r>
            <a:r>
              <a:rPr lang="lv-LV" dirty="0"/>
              <a:t>  (</a:t>
            </a:r>
            <a:r>
              <a:rPr lang="lv-LV" dirty="0" err="1"/>
              <a:t>Gemert</a:t>
            </a:r>
            <a:r>
              <a:rPr lang="lv-LV" dirty="0"/>
              <a:t>) </a:t>
            </a:r>
          </a:p>
        </p:txBody>
      </p:sp>
      <p:pic>
        <p:nvPicPr>
          <p:cNvPr id="1126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83580"/>
            <a:ext cx="8229600" cy="4359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41559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0648"/>
            <a:ext cx="8964488" cy="1143000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0070C0"/>
                </a:solidFill>
              </a:rPr>
              <a:t>1. </a:t>
            </a:r>
            <a:r>
              <a:rPr lang="en-US" sz="3200" b="1" dirty="0">
                <a:solidFill>
                  <a:srgbClr val="0070C0"/>
                </a:solidFill>
              </a:rPr>
              <a:t>Bridging the Gap – from theory to practice</a:t>
            </a:r>
            <a:r>
              <a:rPr lang="lv-LV" sz="3200" b="1" dirty="0">
                <a:solidFill>
                  <a:srgbClr val="0070C0"/>
                </a:solidFill>
              </a:rPr>
              <a:t> </a:t>
            </a:r>
            <a:br>
              <a:rPr lang="lv-LV" sz="3200" b="1" dirty="0">
                <a:solidFill>
                  <a:srgbClr val="0070C0"/>
                </a:solidFill>
              </a:rPr>
            </a:br>
            <a:r>
              <a:rPr lang="lv-LV" sz="3200" b="1" dirty="0">
                <a:solidFill>
                  <a:srgbClr val="0070C0"/>
                </a:solidFill>
              </a:rPr>
              <a:t>Eksakto priekšmetu apgūšana - no teorijas uz praksi</a:t>
            </a:r>
            <a:br>
              <a:rPr lang="lv-LV" sz="3200" b="1" dirty="0">
                <a:solidFill>
                  <a:srgbClr val="0070C0"/>
                </a:solidFill>
              </a:rPr>
            </a:br>
            <a:r>
              <a:rPr lang="ru-RU" sz="3200" b="1" dirty="0">
                <a:solidFill>
                  <a:srgbClr val="0070C0"/>
                </a:solidFill>
              </a:rPr>
              <a:t>Освоение точных наук – от теории к практике </a:t>
            </a:r>
            <a:r>
              <a:rPr lang="lv-LV" sz="3200" b="1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844824"/>
            <a:ext cx="8712968" cy="428133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b="1" dirty="0" err="1"/>
              <a:t>Graditelsko</a:t>
            </a:r>
            <a:r>
              <a:rPr lang="en-US" sz="3600" b="1" dirty="0"/>
              <a:t> </a:t>
            </a:r>
            <a:r>
              <a:rPr lang="en-US" sz="3600" b="1" dirty="0" err="1"/>
              <a:t>Geodeska</a:t>
            </a:r>
            <a:r>
              <a:rPr lang="en-US" sz="3600" b="1" dirty="0"/>
              <a:t> </a:t>
            </a:r>
            <a:r>
              <a:rPr lang="en-US" sz="3600" b="1" dirty="0" err="1"/>
              <a:t>skola</a:t>
            </a:r>
            <a:r>
              <a:rPr lang="en-US" sz="3600" b="1" dirty="0"/>
              <a:t>, Split Croatia </a:t>
            </a:r>
          </a:p>
          <a:p>
            <a:pPr marL="0" indent="0" algn="ctr">
              <a:buNone/>
            </a:pPr>
            <a:r>
              <a:rPr lang="lv-LV" dirty="0">
                <a:hlinkClick r:id="rId2"/>
              </a:rPr>
              <a:t>https://ggts.hr/</a:t>
            </a:r>
            <a:endParaRPr lang="en-US" b="1" dirty="0"/>
          </a:p>
          <a:p>
            <a:r>
              <a:rPr lang="ru-RU" dirty="0"/>
              <a:t>Мы едем- </a:t>
            </a:r>
            <a:r>
              <a:rPr lang="en-US" dirty="0"/>
              <a:t>April 2020 (Croatia) 10 students +</a:t>
            </a:r>
          </a:p>
          <a:p>
            <a:r>
              <a:rPr lang="ru-RU" dirty="0"/>
              <a:t>Мы принимаем </a:t>
            </a:r>
            <a:r>
              <a:rPr lang="en-US" dirty="0"/>
              <a:t>October 2020 (Latvia) 10 students + </a:t>
            </a:r>
          </a:p>
          <a:p>
            <a:pPr marL="0" indent="0">
              <a:buNone/>
            </a:pPr>
            <a:r>
              <a:rPr lang="ru-RU" dirty="0"/>
              <a:t>продолжительность визита </a:t>
            </a:r>
            <a:r>
              <a:rPr lang="en-US" dirty="0"/>
              <a:t>7</a:t>
            </a:r>
            <a:r>
              <a:rPr lang="ru-RU" dirty="0"/>
              <a:t> дней (5-6 ночей)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5873250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v-LV" dirty="0"/>
              <a:t>Rumānija – </a:t>
            </a:r>
            <a:r>
              <a:rPr lang="lv-LV" dirty="0" err="1"/>
              <a:t>Collegiul</a:t>
            </a:r>
            <a:r>
              <a:rPr lang="lv-LV" dirty="0"/>
              <a:t> </a:t>
            </a:r>
            <a:r>
              <a:rPr lang="lv-LV" dirty="0" err="1"/>
              <a:t>tehnic</a:t>
            </a:r>
            <a:r>
              <a:rPr lang="lv-LV" dirty="0"/>
              <a:t> ‘ION CREANGA’ (Tirgu </a:t>
            </a:r>
            <a:r>
              <a:rPr lang="lv-LV" dirty="0" err="1"/>
              <a:t>Neamt</a:t>
            </a:r>
            <a:r>
              <a:rPr lang="lv-LV" dirty="0"/>
              <a:t>)</a:t>
            </a:r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475" y="1634331"/>
            <a:ext cx="6877050" cy="445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48524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v-LV" dirty="0"/>
              <a:t>Portugāle – </a:t>
            </a:r>
            <a:r>
              <a:rPr lang="lv-LV" dirty="0" err="1"/>
              <a:t>Escola</a:t>
            </a:r>
            <a:r>
              <a:rPr lang="lv-LV" dirty="0"/>
              <a:t> Dr. </a:t>
            </a:r>
            <a:r>
              <a:rPr lang="lv-LV" dirty="0" err="1"/>
              <a:t>Horacio</a:t>
            </a:r>
            <a:r>
              <a:rPr lang="lv-LV" dirty="0"/>
              <a:t> </a:t>
            </a:r>
            <a:r>
              <a:rPr lang="lv-LV" dirty="0" err="1"/>
              <a:t>Bento</a:t>
            </a:r>
            <a:r>
              <a:rPr lang="lv-LV" dirty="0"/>
              <a:t> </a:t>
            </a:r>
            <a:r>
              <a:rPr lang="lv-LV" dirty="0" err="1"/>
              <a:t>de</a:t>
            </a:r>
            <a:r>
              <a:rPr lang="lv-LV" dirty="0"/>
              <a:t> </a:t>
            </a:r>
            <a:r>
              <a:rPr lang="lv-LV" dirty="0" err="1"/>
              <a:t>Gouveia</a:t>
            </a:r>
            <a:r>
              <a:rPr lang="lv-LV" dirty="0"/>
              <a:t> (</a:t>
            </a:r>
            <a:r>
              <a:rPr lang="lv-LV" dirty="0" err="1"/>
              <a:t>Funchal</a:t>
            </a:r>
            <a:r>
              <a:rPr lang="lv-LV" dirty="0"/>
              <a:t>, </a:t>
            </a:r>
            <a:r>
              <a:rPr lang="lv-LV" dirty="0" err="1"/>
              <a:t>Portugal</a:t>
            </a:r>
            <a:r>
              <a:rPr lang="lv-LV" dirty="0"/>
              <a:t>)</a:t>
            </a: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15112"/>
            <a:ext cx="8229600" cy="3896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78225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9CBC9693-A135-4DA9-8D39-2C90E66343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v-LV" dirty="0"/>
              <a:t>Turcija – </a:t>
            </a:r>
            <a:r>
              <a:rPr lang="lv-LV" dirty="0" err="1"/>
              <a:t>Akcansa</a:t>
            </a:r>
            <a:r>
              <a:rPr lang="lv-LV" dirty="0"/>
              <a:t> </a:t>
            </a:r>
            <a:r>
              <a:rPr lang="lv-LV" dirty="0" err="1"/>
              <a:t>Faith</a:t>
            </a:r>
            <a:r>
              <a:rPr lang="lv-LV" dirty="0"/>
              <a:t> </a:t>
            </a:r>
            <a:r>
              <a:rPr lang="lv-LV" dirty="0" err="1"/>
              <a:t>Sultan</a:t>
            </a:r>
            <a:r>
              <a:rPr lang="lv-LV" dirty="0"/>
              <a:t> </a:t>
            </a:r>
            <a:r>
              <a:rPr lang="lv-LV" dirty="0" err="1"/>
              <a:t>Mehmet</a:t>
            </a:r>
            <a:r>
              <a:rPr lang="lv-LV" dirty="0"/>
              <a:t> </a:t>
            </a:r>
            <a:r>
              <a:rPr lang="lv-LV" dirty="0" err="1"/>
              <a:t>Ortaokulu</a:t>
            </a:r>
            <a:r>
              <a:rPr lang="lv-LV" dirty="0"/>
              <a:t> (</a:t>
            </a:r>
            <a:r>
              <a:rPr lang="lv-LV" dirty="0" err="1"/>
              <a:t>Istanbul</a:t>
            </a:r>
            <a:r>
              <a:rPr lang="lv-LV" dirty="0"/>
              <a:t>) </a:t>
            </a:r>
            <a:endParaRPr lang="en-GB" dirty="0"/>
          </a:p>
        </p:txBody>
      </p:sp>
      <p:pic>
        <p:nvPicPr>
          <p:cNvPr id="4" name="Satura vietturis 3">
            <a:extLst>
              <a:ext uri="{FF2B5EF4-FFF2-40B4-BE49-F238E27FC236}">
                <a16:creationId xmlns:a16="http://schemas.microsoft.com/office/drawing/2014/main" id="{CD40BBC2-48D6-4128-887A-45FD3C5372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4550" y="1628800"/>
            <a:ext cx="8919450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2167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F1E1D54F-0D6B-40DB-B602-296D9CDAD8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v-LV" dirty="0"/>
              <a:t>2020.gada aprīlis – </a:t>
            </a:r>
            <a:r>
              <a:rPr lang="lv-LV" dirty="0" err="1"/>
              <a:t>Split</a:t>
            </a:r>
            <a:r>
              <a:rPr lang="lv-LV" dirty="0"/>
              <a:t>, Horvātija (10 skolēni)</a:t>
            </a:r>
          </a:p>
          <a:p>
            <a:r>
              <a:rPr lang="lv-LV" dirty="0"/>
              <a:t>2020.gada oktobris – 10 Horvātijas skolēnu uzņemšana Latvijā, RKG    </a:t>
            </a:r>
            <a:endParaRPr lang="en-GB" dirty="0"/>
          </a:p>
        </p:txBody>
      </p:sp>
      <p:sp>
        <p:nvSpPr>
          <p:cNvPr id="4" name="Virsraksts 1">
            <a:extLst>
              <a:ext uri="{FF2B5EF4-FFF2-40B4-BE49-F238E27FC236}">
                <a16:creationId xmlns:a16="http://schemas.microsoft.com/office/drawing/2014/main" id="{2011B37F-C3CA-4B23-8423-C1F31511E7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lv-LV" dirty="0"/>
              <a:t>Skolēnu mobilitātes plāns: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086042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Split panoramic view of town, Dalmatia, Croatia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8" y="-20893"/>
            <a:ext cx="9166212" cy="6878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65117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split croati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220712" cy="6853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08923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v-LV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31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32695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68960"/>
            <a:ext cx="8229600" cy="3057203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/>
              <a:t>Специализация: </a:t>
            </a:r>
          </a:p>
          <a:p>
            <a:r>
              <a:rPr lang="ru-RU" dirty="0"/>
              <a:t>Архитектурный техник</a:t>
            </a:r>
          </a:p>
          <a:p>
            <a:r>
              <a:rPr lang="ru-RU" dirty="0"/>
              <a:t>Строительный техник </a:t>
            </a:r>
          </a:p>
          <a:p>
            <a:r>
              <a:rPr lang="ru-RU" dirty="0"/>
              <a:t>Техник по геодезии и </a:t>
            </a:r>
            <a:r>
              <a:rPr lang="ru-RU" dirty="0" err="1"/>
              <a:t>гео</a:t>
            </a:r>
            <a:r>
              <a:rPr lang="ru-RU" dirty="0"/>
              <a:t>-информатике </a:t>
            </a:r>
          </a:p>
          <a:p>
            <a:endParaRPr lang="lv-LV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25830"/>
            <a:ext cx="9255903" cy="3166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27352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856984" cy="1714202"/>
          </a:xfrm>
        </p:spPr>
        <p:txBody>
          <a:bodyPr>
            <a:noAutofit/>
          </a:bodyPr>
          <a:lstStyle/>
          <a:p>
            <a:pPr algn="l"/>
            <a:r>
              <a:rPr lang="ru-RU" sz="2800" b="1" dirty="0">
                <a:solidFill>
                  <a:srgbClr val="0070C0"/>
                </a:solidFill>
              </a:rPr>
              <a:t>2. С</a:t>
            </a:r>
            <a:r>
              <a:rPr lang="lv-LV" sz="2800" b="1" dirty="0" err="1">
                <a:solidFill>
                  <a:srgbClr val="0070C0"/>
                </a:solidFill>
              </a:rPr>
              <a:t>ultural</a:t>
            </a:r>
            <a:r>
              <a:rPr lang="lv-LV" sz="2800" b="1" dirty="0">
                <a:solidFill>
                  <a:srgbClr val="0070C0"/>
                </a:solidFill>
              </a:rPr>
              <a:t> </a:t>
            </a:r>
            <a:r>
              <a:rPr lang="lv-LV" sz="2800" b="1" dirty="0" err="1">
                <a:solidFill>
                  <a:srgbClr val="0070C0"/>
                </a:solidFill>
              </a:rPr>
              <a:t>and</a:t>
            </a:r>
            <a:r>
              <a:rPr lang="lv-LV" sz="2800" b="1" dirty="0">
                <a:solidFill>
                  <a:srgbClr val="0070C0"/>
                </a:solidFill>
              </a:rPr>
              <a:t> </a:t>
            </a:r>
            <a:r>
              <a:rPr lang="lv-LV" sz="2800" b="1" dirty="0" err="1">
                <a:solidFill>
                  <a:srgbClr val="0070C0"/>
                </a:solidFill>
              </a:rPr>
              <a:t>Natural</a:t>
            </a:r>
            <a:r>
              <a:rPr lang="lv-LV" sz="2800" b="1" dirty="0">
                <a:solidFill>
                  <a:srgbClr val="0070C0"/>
                </a:solidFill>
              </a:rPr>
              <a:t> </a:t>
            </a:r>
            <a:r>
              <a:rPr lang="lv-LV" sz="2800" b="1" dirty="0" err="1">
                <a:solidFill>
                  <a:srgbClr val="0070C0"/>
                </a:solidFill>
              </a:rPr>
              <a:t>Treasures</a:t>
            </a:r>
            <a:r>
              <a:rPr lang="lv-LV" sz="2800" b="1" dirty="0">
                <a:solidFill>
                  <a:srgbClr val="0070C0"/>
                </a:solidFill>
              </a:rPr>
              <a:t> to </a:t>
            </a:r>
            <a:r>
              <a:rPr lang="lv-LV" sz="2800" b="1" dirty="0" err="1">
                <a:solidFill>
                  <a:srgbClr val="0070C0"/>
                </a:solidFill>
              </a:rPr>
              <a:t>be</a:t>
            </a:r>
            <a:r>
              <a:rPr lang="lv-LV" sz="2800" b="1" dirty="0">
                <a:solidFill>
                  <a:srgbClr val="0070C0"/>
                </a:solidFill>
              </a:rPr>
              <a:t> </a:t>
            </a:r>
            <a:r>
              <a:rPr lang="lv-LV" sz="2800" b="1" dirty="0" err="1">
                <a:solidFill>
                  <a:srgbClr val="0070C0"/>
                </a:solidFill>
              </a:rPr>
              <a:t>Preserved</a:t>
            </a:r>
            <a:r>
              <a:rPr lang="lv-LV" sz="2800" b="1" dirty="0">
                <a:solidFill>
                  <a:srgbClr val="0070C0"/>
                </a:solidFill>
              </a:rPr>
              <a:t> </a:t>
            </a:r>
            <a:r>
              <a:rPr lang="lv-LV" sz="2800" b="1" dirty="0" err="1">
                <a:solidFill>
                  <a:srgbClr val="0070C0"/>
                </a:solidFill>
              </a:rPr>
              <a:t>for</a:t>
            </a:r>
            <a:r>
              <a:rPr lang="lv-LV" sz="2800" b="1" dirty="0">
                <a:solidFill>
                  <a:srgbClr val="0070C0"/>
                </a:solidFill>
              </a:rPr>
              <a:t> </a:t>
            </a:r>
            <a:r>
              <a:rPr lang="lv-LV" sz="2800" b="1" dirty="0" err="1">
                <a:solidFill>
                  <a:srgbClr val="0070C0"/>
                </a:solidFill>
              </a:rPr>
              <a:t>an</a:t>
            </a:r>
            <a:r>
              <a:rPr lang="lv-LV" sz="2800" b="1" dirty="0">
                <a:solidFill>
                  <a:srgbClr val="0070C0"/>
                </a:solidFill>
              </a:rPr>
              <a:t> </a:t>
            </a:r>
            <a:r>
              <a:rPr lang="lv-LV" sz="2800" b="1" dirty="0" err="1">
                <a:solidFill>
                  <a:srgbClr val="0070C0"/>
                </a:solidFill>
              </a:rPr>
              <a:t>Inclusive</a:t>
            </a:r>
            <a:r>
              <a:rPr lang="lv-LV" sz="2800" b="1" dirty="0">
                <a:solidFill>
                  <a:srgbClr val="0070C0"/>
                </a:solidFill>
              </a:rPr>
              <a:t> </a:t>
            </a:r>
            <a:r>
              <a:rPr lang="lv-LV" sz="2800" b="1" dirty="0" err="1">
                <a:solidFill>
                  <a:srgbClr val="0070C0"/>
                </a:solidFill>
              </a:rPr>
              <a:t>and</a:t>
            </a:r>
            <a:r>
              <a:rPr lang="lv-LV" sz="2800" b="1" dirty="0">
                <a:solidFill>
                  <a:srgbClr val="0070C0"/>
                </a:solidFill>
              </a:rPr>
              <a:t> </a:t>
            </a:r>
            <a:r>
              <a:rPr lang="lv-LV" sz="2800" b="1" dirty="0" err="1">
                <a:solidFill>
                  <a:srgbClr val="0070C0"/>
                </a:solidFill>
              </a:rPr>
              <a:t>Sustainable</a:t>
            </a:r>
            <a:r>
              <a:rPr lang="lv-LV" sz="2800" b="1" dirty="0">
                <a:solidFill>
                  <a:srgbClr val="0070C0"/>
                </a:solidFill>
              </a:rPr>
              <a:t> </a:t>
            </a:r>
            <a:r>
              <a:rPr lang="lv-LV" sz="2800" b="1" dirty="0" err="1">
                <a:solidFill>
                  <a:srgbClr val="0070C0"/>
                </a:solidFill>
              </a:rPr>
              <a:t>Europe</a:t>
            </a:r>
            <a:r>
              <a:rPr lang="lv-LV" sz="2800" b="1" dirty="0">
                <a:solidFill>
                  <a:srgbClr val="0070C0"/>
                </a:solidFill>
              </a:rPr>
              <a:t> </a:t>
            </a:r>
            <a:br>
              <a:rPr lang="ru-RU" sz="2800" b="1" dirty="0">
                <a:solidFill>
                  <a:srgbClr val="0070C0"/>
                </a:solidFill>
              </a:rPr>
            </a:br>
            <a:r>
              <a:rPr lang="lv-LV" sz="2800" b="1" dirty="0">
                <a:solidFill>
                  <a:srgbClr val="0070C0"/>
                </a:solidFill>
              </a:rPr>
              <a:t>2. </a:t>
            </a:r>
            <a:r>
              <a:rPr lang="en-US" sz="2800" b="1" dirty="0">
                <a:solidFill>
                  <a:srgbClr val="0070C0"/>
                </a:solidFill>
              </a:rPr>
              <a:t>Kul</a:t>
            </a:r>
            <a:r>
              <a:rPr lang="lv-LV" sz="2800" b="1" dirty="0" err="1">
                <a:solidFill>
                  <a:srgbClr val="0070C0"/>
                </a:solidFill>
              </a:rPr>
              <a:t>tūras</a:t>
            </a:r>
            <a:r>
              <a:rPr lang="lv-LV" sz="2800" b="1" dirty="0">
                <a:solidFill>
                  <a:srgbClr val="0070C0"/>
                </a:solidFill>
              </a:rPr>
              <a:t> un dabas mantojuma saglabāšana ilgtspējīgai Eiropai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777283"/>
          </a:xfrm>
        </p:spPr>
        <p:txBody>
          <a:bodyPr>
            <a:normAutofit fontScale="92500" lnSpcReduction="20000"/>
          </a:bodyPr>
          <a:lstStyle/>
          <a:p>
            <a:r>
              <a:rPr lang="lv-LV" dirty="0"/>
              <a:t>Latvija – RKG </a:t>
            </a:r>
          </a:p>
          <a:p>
            <a:r>
              <a:rPr lang="lv-LV" dirty="0"/>
              <a:t>Spānija – </a:t>
            </a:r>
            <a:r>
              <a:rPr lang="lv-LV" dirty="0" err="1"/>
              <a:t>Instituto</a:t>
            </a:r>
            <a:r>
              <a:rPr lang="lv-LV" dirty="0"/>
              <a:t> </a:t>
            </a:r>
            <a:r>
              <a:rPr lang="lv-LV" dirty="0" err="1"/>
              <a:t>de</a:t>
            </a:r>
            <a:r>
              <a:rPr lang="lv-LV" dirty="0"/>
              <a:t> </a:t>
            </a:r>
            <a:r>
              <a:rPr lang="lv-LV" dirty="0" err="1"/>
              <a:t>Esenanza</a:t>
            </a:r>
            <a:r>
              <a:rPr lang="lv-LV" dirty="0"/>
              <a:t> </a:t>
            </a:r>
            <a:r>
              <a:rPr lang="lv-LV" dirty="0" err="1"/>
              <a:t>Secundaria</a:t>
            </a:r>
            <a:r>
              <a:rPr lang="lv-LV" dirty="0"/>
              <a:t> </a:t>
            </a:r>
            <a:r>
              <a:rPr lang="lv-LV" dirty="0" err="1"/>
              <a:t>Obligatoria</a:t>
            </a:r>
            <a:r>
              <a:rPr lang="lv-LV" dirty="0"/>
              <a:t> </a:t>
            </a:r>
            <a:r>
              <a:rPr lang="lv-LV" dirty="0" err="1"/>
              <a:t>Via</a:t>
            </a:r>
            <a:r>
              <a:rPr lang="lv-LV" dirty="0"/>
              <a:t> </a:t>
            </a:r>
            <a:r>
              <a:rPr lang="lv-LV" dirty="0" err="1"/>
              <a:t>de</a:t>
            </a:r>
            <a:r>
              <a:rPr lang="lv-LV" dirty="0"/>
              <a:t> </a:t>
            </a:r>
            <a:r>
              <a:rPr lang="lv-LV" dirty="0" err="1"/>
              <a:t>la</a:t>
            </a:r>
            <a:r>
              <a:rPr lang="lv-LV" dirty="0"/>
              <a:t> Plata (</a:t>
            </a:r>
            <a:r>
              <a:rPr lang="lv-LV" dirty="0" err="1"/>
              <a:t>Casar</a:t>
            </a:r>
            <a:r>
              <a:rPr lang="lv-LV" dirty="0"/>
              <a:t> </a:t>
            </a:r>
            <a:r>
              <a:rPr lang="lv-LV" dirty="0" err="1"/>
              <a:t>de</a:t>
            </a:r>
            <a:r>
              <a:rPr lang="lv-LV" dirty="0"/>
              <a:t> </a:t>
            </a:r>
            <a:r>
              <a:rPr lang="lv-LV" dirty="0" err="1"/>
              <a:t>Caceres</a:t>
            </a:r>
            <a:r>
              <a:rPr lang="lv-LV" dirty="0"/>
              <a:t>)   </a:t>
            </a:r>
          </a:p>
          <a:p>
            <a:r>
              <a:rPr lang="lv-LV" dirty="0"/>
              <a:t>Portugāle – </a:t>
            </a:r>
            <a:r>
              <a:rPr lang="lv-LV" dirty="0" err="1"/>
              <a:t>Escola</a:t>
            </a:r>
            <a:r>
              <a:rPr lang="lv-LV" dirty="0"/>
              <a:t> Dr. </a:t>
            </a:r>
            <a:r>
              <a:rPr lang="lv-LV" dirty="0" err="1"/>
              <a:t>Horacio</a:t>
            </a:r>
            <a:r>
              <a:rPr lang="lv-LV" dirty="0"/>
              <a:t> </a:t>
            </a:r>
            <a:r>
              <a:rPr lang="lv-LV" dirty="0" err="1"/>
              <a:t>Bento</a:t>
            </a:r>
            <a:r>
              <a:rPr lang="lv-LV" dirty="0"/>
              <a:t> </a:t>
            </a:r>
            <a:r>
              <a:rPr lang="lv-LV" dirty="0" err="1"/>
              <a:t>de</a:t>
            </a:r>
            <a:r>
              <a:rPr lang="lv-LV" dirty="0"/>
              <a:t> </a:t>
            </a:r>
            <a:r>
              <a:rPr lang="lv-LV" dirty="0" err="1"/>
              <a:t>Gouveia</a:t>
            </a:r>
            <a:r>
              <a:rPr lang="lv-LV" dirty="0"/>
              <a:t> (</a:t>
            </a:r>
            <a:r>
              <a:rPr lang="lv-LV" dirty="0" err="1"/>
              <a:t>Funchal</a:t>
            </a:r>
            <a:r>
              <a:rPr lang="lv-LV" dirty="0"/>
              <a:t>, </a:t>
            </a:r>
            <a:r>
              <a:rPr lang="lv-LV" dirty="0" err="1"/>
              <a:t>Portugal</a:t>
            </a:r>
            <a:r>
              <a:rPr lang="lv-LV" dirty="0"/>
              <a:t>)</a:t>
            </a:r>
          </a:p>
          <a:p>
            <a:r>
              <a:rPr lang="lv-LV" dirty="0"/>
              <a:t>Malta – </a:t>
            </a:r>
            <a:r>
              <a:rPr lang="lv-LV" dirty="0" err="1"/>
              <a:t>Newark</a:t>
            </a:r>
            <a:r>
              <a:rPr lang="lv-LV" dirty="0"/>
              <a:t> </a:t>
            </a:r>
            <a:r>
              <a:rPr lang="lv-LV" dirty="0" err="1"/>
              <a:t>School</a:t>
            </a:r>
            <a:r>
              <a:rPr lang="lv-LV" dirty="0"/>
              <a:t> (Malta)</a:t>
            </a:r>
          </a:p>
          <a:p>
            <a:r>
              <a:rPr lang="lv-LV" dirty="0"/>
              <a:t>Itālija – ITE P.Savi (</a:t>
            </a:r>
            <a:r>
              <a:rPr lang="lv-LV" dirty="0" err="1"/>
              <a:t>Viterbo</a:t>
            </a:r>
            <a:r>
              <a:rPr lang="lv-LV" dirty="0"/>
              <a:t>) </a:t>
            </a:r>
          </a:p>
          <a:p>
            <a:r>
              <a:rPr lang="lv-LV" dirty="0"/>
              <a:t>Rumānija – </a:t>
            </a:r>
            <a:r>
              <a:rPr lang="lv-LV" dirty="0" err="1"/>
              <a:t>Colegiul</a:t>
            </a:r>
            <a:r>
              <a:rPr lang="lv-LV" dirty="0"/>
              <a:t> </a:t>
            </a:r>
            <a:r>
              <a:rPr lang="lv-LV" dirty="0" err="1"/>
              <a:t>Vasile</a:t>
            </a:r>
            <a:r>
              <a:rPr lang="lv-LV" dirty="0"/>
              <a:t> </a:t>
            </a:r>
            <a:r>
              <a:rPr lang="lv-LV" dirty="0" err="1"/>
              <a:t>Lovinescu</a:t>
            </a:r>
            <a:r>
              <a:rPr lang="lv-LV" dirty="0"/>
              <a:t> (</a:t>
            </a:r>
            <a:r>
              <a:rPr lang="lv-LV" dirty="0" err="1"/>
              <a:t>Faltičeni</a:t>
            </a:r>
            <a:r>
              <a:rPr lang="lv-LV" dirty="0"/>
              <a:t>)  </a:t>
            </a:r>
          </a:p>
          <a:p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5918707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95259670-EB1C-43FD-B1FA-A665FFAE1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Skolēnu mobilitātes plāns: </a:t>
            </a:r>
            <a:endParaRPr lang="en-GB" dirty="0"/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08B1E54F-4B1C-4614-B1B9-B9C0BA6A61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v-LV" dirty="0"/>
              <a:t>2019.gada 1.-7.decembrī - 25 skolēnu no piecām valstīm uzņemšana RKG </a:t>
            </a:r>
          </a:p>
          <a:p>
            <a:r>
              <a:rPr lang="lv-LV" dirty="0"/>
              <a:t>2020.gada marts –Spānija (5 skolēni) </a:t>
            </a:r>
          </a:p>
          <a:p>
            <a:r>
              <a:rPr lang="lv-LV" dirty="0"/>
              <a:t>2020.gada maijs – </a:t>
            </a:r>
            <a:r>
              <a:rPr lang="lv-LV" dirty="0" err="1"/>
              <a:t>Portugale</a:t>
            </a:r>
            <a:r>
              <a:rPr lang="lv-LV" dirty="0"/>
              <a:t> (5 skolēni)</a:t>
            </a:r>
          </a:p>
          <a:p>
            <a:r>
              <a:rPr lang="lv-LV" dirty="0"/>
              <a:t>2020.gada oktobris – Malta (5 skolēni)</a:t>
            </a:r>
          </a:p>
          <a:p>
            <a:r>
              <a:rPr lang="lv-LV" dirty="0"/>
              <a:t>2021.gada martā – Rumānija (5 skolēni)</a:t>
            </a:r>
          </a:p>
          <a:p>
            <a:r>
              <a:rPr lang="lv-LV" dirty="0"/>
              <a:t>2021.gada maijā – Itālija (5 skolēni)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451672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</TotalTime>
  <Words>469</Words>
  <Application>Microsoft Office PowerPoint</Application>
  <PresentationFormat>Slaidrāde ekrānā (4:3)</PresentationFormat>
  <Paragraphs>53</Paragraphs>
  <Slides>22</Slides>
  <Notes>0</Notes>
  <HiddenSlides>0</HiddenSlides>
  <MMClips>0</MMClips>
  <ScaleCrop>false</ScaleCrop>
  <HeadingPairs>
    <vt:vector size="6" baseType="variant">
      <vt:variant>
        <vt:lpstr>Lietotie fonti</vt:lpstr>
      </vt:variant>
      <vt:variant>
        <vt:i4>2</vt:i4>
      </vt:variant>
      <vt:variant>
        <vt:lpstr>Dizains</vt:lpstr>
      </vt:variant>
      <vt:variant>
        <vt:i4>1</vt:i4>
      </vt:variant>
      <vt:variant>
        <vt:lpstr>Slaidu virsraksti</vt:lpstr>
      </vt:variant>
      <vt:variant>
        <vt:i4>22</vt:i4>
      </vt:variant>
    </vt:vector>
  </HeadingPairs>
  <TitlesOfParts>
    <vt:vector size="25" baseType="lpstr">
      <vt:lpstr>Arial</vt:lpstr>
      <vt:lpstr>Calibri</vt:lpstr>
      <vt:lpstr>Office Theme</vt:lpstr>
      <vt:lpstr>Erasmus+ KA2 projekti RKG 2019./2021.m.g.  </vt:lpstr>
      <vt:lpstr>1. Bridging the Gap – from theory to practice  Eksakto priekšmetu apgūšana - no teorijas uz praksi Освоение точных наук – от теории к практике  </vt:lpstr>
      <vt:lpstr>Skolēnu mobilitātes plāns: </vt:lpstr>
      <vt:lpstr>PowerPoint prezentācija</vt:lpstr>
      <vt:lpstr>PowerPoint prezentācija</vt:lpstr>
      <vt:lpstr>PowerPoint prezentācija</vt:lpstr>
      <vt:lpstr>PowerPoint prezentācija</vt:lpstr>
      <vt:lpstr>2. Сultural and Natural Treasures to be Preserved for an Inclusive and Sustainable Europe  2. Kultūras un dabas mantojuma saglabāšana ilgtspējīgai Eiropai </vt:lpstr>
      <vt:lpstr>Skolēnu mobilitātes plāns: </vt:lpstr>
      <vt:lpstr>Instituto de Esenanza Secundaria Obligatoria Via de la Plata</vt:lpstr>
      <vt:lpstr>Instituto de Esenanza Secundaria Obligatoria Via de la Plata</vt:lpstr>
      <vt:lpstr>Casar de Cáceres </vt:lpstr>
      <vt:lpstr>Rumānija – Colegiul Vasile Lovinescu Faltičeni   </vt:lpstr>
      <vt:lpstr>Portugāle – Escola Dr. Horacio Bento de Gouveia (Funchal, Portugal)</vt:lpstr>
      <vt:lpstr>Malta – Newark School  </vt:lpstr>
      <vt:lpstr>Itālija – ITE P.Savi (Viterbo) </vt:lpstr>
      <vt:lpstr>3. You are my challenge !</vt:lpstr>
      <vt:lpstr>Skolēnu mobilitātes plāns </vt:lpstr>
      <vt:lpstr>Nīderlandes – Commanderij College  (Gemert) </vt:lpstr>
      <vt:lpstr>Rumānija – Collegiul tehnic ‘ION CREANGA’ (Tirgu Neamt)</vt:lpstr>
      <vt:lpstr>Portugāle – Escola Dr. Horacio Bento de Gouveia (Funchal, Portugal)</vt:lpstr>
      <vt:lpstr>Turcija – Akcansa Faith Sultan Mehmet Ortaokulu (Istanbul)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Nadežda Polianoviča</dc:creator>
  <cp:lastModifiedBy>Elpis</cp:lastModifiedBy>
  <cp:revision>19</cp:revision>
  <dcterms:created xsi:type="dcterms:W3CDTF">2019-09-04T13:08:35Z</dcterms:created>
  <dcterms:modified xsi:type="dcterms:W3CDTF">2019-09-28T19:03:12Z</dcterms:modified>
</cp:coreProperties>
</file>