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9.jpeg" ContentType="image/jpeg"/>
  <Override PartName="/ppt/media/image18.jpeg" ContentType="image/jpeg"/>
  <Override PartName="/ppt/media/image3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7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lv-LV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lv-LV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v-LV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v-LV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v-LV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lang="lv-LV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lv-LV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v-LV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v-LV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v-LV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v-LV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683640" y="764640"/>
            <a:ext cx="8063280" cy="513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274680"/>
            <a:ext cx="8228160" cy="632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4. Turpini domu:</a:t>
            </a:r>
            <a:endParaRPr/>
          </a:p>
          <a:p>
            <a:pPr>
              <a:lnSpc>
                <a:spcPct val="100000"/>
              </a:lnSpc>
            </a:pPr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Tautas frontes priekšsēdētājs bija…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lv-LV" sz="5300" strike="noStrike">
                <a:solidFill>
                  <a:srgbClr val="000000"/>
                </a:solidFill>
                <a:latin typeface="Times New Roman"/>
                <a:ea typeface="DejaVu Sans"/>
              </a:rPr>
              <a:t>a) Marģers Skujenieks</a:t>
            </a:r>
            <a:endParaRPr/>
          </a:p>
          <a:p>
            <a:pPr>
              <a:lnSpc>
                <a:spcPct val="100000"/>
              </a:lnSpc>
            </a:pPr>
            <a:r>
              <a:rPr lang="lv-LV" sz="5300" strike="noStrike">
                <a:solidFill>
                  <a:srgbClr val="000000"/>
                </a:solidFill>
                <a:latin typeface="Times New Roman"/>
                <a:ea typeface="DejaVu Sans"/>
              </a:rPr>
              <a:t>b) Augusts Kirhenšteins</a:t>
            </a:r>
            <a:endParaRPr/>
          </a:p>
          <a:p>
            <a:pPr>
              <a:lnSpc>
                <a:spcPct val="100000"/>
              </a:lnSpc>
            </a:pPr>
            <a:r>
              <a:rPr lang="lv-LV" sz="5300" strike="noStrike">
                <a:solidFill>
                  <a:srgbClr val="000000"/>
                </a:solidFill>
                <a:latin typeface="Times New Roman"/>
                <a:ea typeface="DejaVu Sans"/>
              </a:rPr>
              <a:t>c) Dainis Īvāns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274680"/>
            <a:ext cx="8228160" cy="682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5.</a:t>
            </a:r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 4.maja Neatkarības deklarāciju pieņēma 1990.gada 4.maijā pulksten 19:20. Katrs deputāts piecēlās un pateica savu “jā” vai ”ne”. Balsoja 194. deputāti.  </a:t>
            </a:r>
            <a:endParaRPr/>
          </a:p>
          <a:p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Kā jūs domājāt, cik deputātus nobalsoja par</a:t>
            </a:r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/>
          </a:p>
          <a:p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a) 54. </a:t>
            </a:r>
            <a:endParaRPr/>
          </a:p>
          <a:p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b) 138.</a:t>
            </a:r>
            <a:endParaRPr/>
          </a:p>
          <a:p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c) 2.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91" name="Picture 4" descr=""/>
          <p:cNvPicPr/>
          <p:nvPr/>
        </p:nvPicPr>
        <p:blipFill>
          <a:blip r:embed="rId1"/>
          <a:stretch/>
        </p:blipFill>
        <p:spPr>
          <a:xfrm>
            <a:off x="4263480" y="4896000"/>
            <a:ext cx="3079800" cy="161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8228160" cy="58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6. Latvijas Augstākā Padome pieņēma lēmumu par </a:t>
            </a:r>
            <a:r>
              <a:rPr b="1" i="1" lang="lv-LV" sz="4000" strike="noStrike" u="sng">
                <a:solidFill>
                  <a:srgbClr val="000000"/>
                </a:solidFill>
                <a:latin typeface="Times New Roman"/>
                <a:ea typeface="DejaVu Sans"/>
              </a:rPr>
              <a:t>pilnīgu</a:t>
            </a:r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 Latvijas neatkarības atjaunošanu:</a:t>
            </a:r>
            <a:endParaRPr/>
          </a:p>
          <a:p>
            <a:r>
              <a:rPr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a) 1990. gada 21.augustā</a:t>
            </a:r>
            <a:endParaRPr/>
          </a:p>
          <a:p>
            <a:r>
              <a:rPr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b) 1991. gada 21.augustā</a:t>
            </a:r>
            <a:endParaRPr/>
          </a:p>
          <a:p>
            <a:r>
              <a:rPr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c) 1992. gada 21.augustā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lv-LV" sz="44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lv-LV" sz="4400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1" lang="lv-LV" sz="3600" strike="noStrike">
                <a:solidFill>
                  <a:srgbClr val="000000"/>
                </a:solidFill>
                <a:latin typeface="Calibri"/>
                <a:ea typeface="DejaVu Sans"/>
              </a:rPr>
              <a:t>Latvijas Republikas Augstākā Padome</a:t>
            </a:r>
            <a:r>
              <a:rPr lang="lv-LV" sz="3600" strike="noStrike">
                <a:solidFill>
                  <a:srgbClr val="000000"/>
                </a:solidFill>
                <a:latin typeface="Calibri"/>
                <a:ea typeface="DejaVu Sans"/>
              </a:rPr>
              <a:t> bija 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3600" strike="noStrike">
                <a:solidFill>
                  <a:srgbClr val="000000"/>
                </a:solidFill>
                <a:latin typeface="Calibri"/>
                <a:ea typeface="DejaVu Sans"/>
              </a:rPr>
              <a:t>Latvijas parlaments laikā no 1990. gada līdz 1993. gadam</a:t>
            </a:r>
            <a:r>
              <a:rPr lang="lv-LV" sz="4400" strike="noStrike">
                <a:solidFill>
                  <a:srgbClr val="000000"/>
                </a:solidFill>
                <a:latin typeface="Calibri"/>
                <a:ea typeface="DejaVu Sans"/>
              </a:rPr>
              <a:t>.)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7200" y="274680"/>
            <a:ext cx="8228160" cy="38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7. Papildini teikumu</a:t>
            </a:r>
            <a:r>
              <a:rPr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Latvijas izglītotākie cilvēki 1988. gadā izveidoja ..........................., kas bija visas tautas organizācija cīņai par latviešu tautas interešu aizstāvēšanu un neatkarīgas valsts izveidošanu.</a:t>
            </a:r>
            <a:endParaRPr/>
          </a:p>
          <a:p>
            <a:pPr>
              <a:lnSpc>
                <a:spcPct val="100000"/>
              </a:lnSpc>
            </a:pPr>
            <a:r>
              <a:rPr b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a) </a:t>
            </a:r>
            <a:r>
              <a:rPr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Latvijas Nacionālu fronte</a:t>
            </a:r>
            <a:endParaRPr/>
          </a:p>
          <a:p>
            <a:pPr>
              <a:lnSpc>
                <a:spcPct val="100000"/>
              </a:lnSpc>
            </a:pPr>
            <a:r>
              <a:rPr b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b)</a:t>
            </a:r>
            <a:r>
              <a:rPr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 Latvijas Tautas fronte</a:t>
            </a:r>
            <a:endParaRPr/>
          </a:p>
          <a:p>
            <a:pPr>
              <a:lnSpc>
                <a:spcPct val="100000"/>
              </a:lnSpc>
            </a:pPr>
            <a:r>
              <a:rPr b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c)</a:t>
            </a:r>
            <a:r>
              <a:rPr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 Latvijas Neatkarības fronte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8160" cy="58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i="1"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8. Par pirmo Latvijas valdības vadītāju pēc neatkarības atjaunošanas 1990. gada 7. maijā tika ievēlēts:</a:t>
            </a:r>
            <a:endParaRPr/>
          </a:p>
          <a:p>
            <a:r>
              <a:rPr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a) M. Skujenieks</a:t>
            </a:r>
            <a:endParaRPr/>
          </a:p>
          <a:p>
            <a:r>
              <a:rPr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b) A. Kirhenšteins</a:t>
            </a:r>
            <a:endParaRPr/>
          </a:p>
          <a:p>
            <a:r>
              <a:rPr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c) I. Godmanis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51640" y="274680"/>
            <a:ext cx="8639640" cy="53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9. Izvēlies pareizo personu vārdu, lai pabeigtu šādu teikumu: Pirmais Latvijas Valsts prezidents pēc neatkarības atjaunošanas bija</a:t>
            </a:r>
            <a:endParaRPr/>
          </a:p>
          <a:p>
            <a:r>
              <a:rPr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a) Guntis Ulmanis  </a:t>
            </a:r>
            <a:endParaRPr/>
          </a:p>
          <a:p>
            <a:r>
              <a:rPr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b) Andris Šķele</a:t>
            </a:r>
            <a:endParaRPr/>
          </a:p>
          <a:p>
            <a:r>
              <a:rPr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c) Kārlis Ulmanis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57200" y="274680"/>
            <a:ext cx="8228160" cy="639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endParaRPr/>
          </a:p>
          <a:p>
            <a:endParaRPr/>
          </a:p>
          <a:p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10. Izvēlies pareizo personu vārdu, lai papildināt šādu teikumu: Kad Latvija bija PSRS sastāvā (1940.-1941., 1944.-1991. gados) ....................... uzrakstīja dzeju </a:t>
            </a:r>
            <a:r>
              <a:rPr b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DZIMTENE</a:t>
            </a:r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, kurā aicināja latviešus lepoties ar savu vēsturisko pagātni.</a:t>
            </a:r>
            <a:endParaRPr/>
          </a:p>
          <a:p>
            <a:pPr>
              <a:lnSpc>
                <a:spcPct val="100000"/>
              </a:lnSpc>
            </a:pPr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a) Imants Kalniņš</a:t>
            </a:r>
            <a:endParaRPr/>
          </a:p>
          <a:p>
            <a:pPr>
              <a:lnSpc>
                <a:spcPct val="100000"/>
              </a:lnSpc>
            </a:pPr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b) Jānis Peters</a:t>
            </a:r>
            <a:endParaRPr/>
          </a:p>
          <a:p>
            <a:pPr>
              <a:lnSpc>
                <a:spcPct val="100000"/>
              </a:lnSpc>
            </a:pPr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c) Raimonds Pauls</a:t>
            </a:r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8228160" cy="62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11. Izvēlies pareizo personu vārdu, lai pabeigtu šādu teikumu: Pirmais Ministru prezidents pēc Latvijas neatkarības atgūšanas bija</a:t>
            </a:r>
            <a:endParaRPr/>
          </a:p>
          <a:p>
            <a:pPr>
              <a:lnSpc>
                <a:spcPct val="100000"/>
              </a:lnSpc>
            </a:pPr>
            <a:r>
              <a:rPr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a) Māris Gailis</a:t>
            </a:r>
            <a:endParaRPr/>
          </a:p>
          <a:p>
            <a:pPr>
              <a:lnSpc>
                <a:spcPct val="100000"/>
              </a:lnSpc>
            </a:pPr>
            <a:r>
              <a:rPr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b) Valdis Birkavs</a:t>
            </a:r>
            <a:endParaRPr/>
          </a:p>
          <a:p>
            <a:pPr>
              <a:lnSpc>
                <a:spcPct val="100000"/>
              </a:lnSpc>
            </a:pPr>
            <a:r>
              <a:rPr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c) Guntis Ulmanis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200" y="274680"/>
            <a:ext cx="8228160" cy="524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endParaRPr/>
          </a:p>
          <a:p>
            <a:endParaRPr/>
          </a:p>
          <a:p>
            <a:r>
              <a:rPr b="1" lang="lv-LV" sz="2600" strike="noStrike" u="sng">
                <a:solidFill>
                  <a:srgbClr val="000000"/>
                </a:solidFill>
                <a:latin typeface="Times New Roman"/>
                <a:ea typeface="DejaVu Sans"/>
              </a:rPr>
              <a:t>Atbildes: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1. b) 1990. g.; 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2. a) oficiāls paziņojums; 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3. c) 4.maija Neatkarības deklarāciju;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4. c) Dainis Īvāns;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5. b) 138 (138 nobalsoja par, 2 atturējās, bet 54 bija pret);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6. b) 1991.gada 21.augustā; 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7. b) Latvijas Tautas fronte (LTF -</a:t>
            </a:r>
            <a:r>
              <a:rPr b="1"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 Latvijas Tautas fronte</a:t>
            </a:r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 bija sabiedriski politiska kustība un organizācija Latvijas PSR un Latvijā Atmodas laikā no 1988. gada. LTF bija izšķirīga nozīme Latvijas neatkarības atgūšanā.);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8. c) Ivars Godmanis (LR Ministru padomes priekšsēdētājs); 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9.</a:t>
            </a:r>
            <a:r>
              <a:rPr b="1"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a) Guntis Ulmanis; 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10.</a:t>
            </a:r>
            <a:r>
              <a:rPr b="1"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b) Jānis Peters; </a:t>
            </a:r>
            <a:endParaRPr/>
          </a:p>
          <a:p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11.</a:t>
            </a:r>
            <a:r>
              <a:rPr b="1"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lv-LV" sz="2600" strike="noStrike">
                <a:solidFill>
                  <a:srgbClr val="000000"/>
                </a:solidFill>
                <a:latin typeface="Times New Roman"/>
                <a:ea typeface="DejaVu Sans"/>
              </a:rPr>
              <a:t>b) Valdis Birkavs.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2000" y="1495440"/>
            <a:ext cx="8228160" cy="254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00" name="TextShape 2"/>
          <p:cNvSpPr txBox="1"/>
          <p:nvPr/>
        </p:nvSpPr>
        <p:spPr>
          <a:xfrm rot="21594600">
            <a:off x="292680" y="279360"/>
            <a:ext cx="8228880" cy="62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1. Video: YouTube: 4. maijs /Latvijas neatkarības atjaunošanas diena/</a:t>
            </a:r>
            <a:r>
              <a:rPr b="1"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
</a:t>
            </a:r>
            <a:r>
              <a:rPr b="1"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1"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
</a:t>
            </a:r>
            <a:r>
              <a:rPr b="1"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2. </a:t>
            </a:r>
            <a:r>
              <a:rPr b="1" lang="lv-LV" sz="3600" strike="noStrike" u="sng">
                <a:solidFill>
                  <a:srgbClr val="000000"/>
                </a:solidFill>
                <a:latin typeface="Times New Roman"/>
                <a:ea typeface="DejaVu Sans"/>
              </a:rPr>
              <a:t>Radošais uzdevums:</a:t>
            </a:r>
            <a:r>
              <a:rPr b="1"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 uzzīmē atklātni vai sagatavo kolāžu! Tēma: 4.maijs - </a:t>
            </a:r>
            <a:r>
              <a:rPr b="1"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
</a:t>
            </a:r>
            <a:r>
              <a:rPr b="1"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Latvijas Republikas Neatkarības atjaunošanas diena.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2286000" y="1052640"/>
            <a:ext cx="4570560" cy="39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DZIMTENE</a:t>
            </a:r>
            <a:endParaRPr/>
          </a:p>
          <a:p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Vai tu zini, kas ir Latvija?</a:t>
            </a:r>
            <a:endParaRPr/>
          </a:p>
          <a:p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Tā ir zeme, mana dzimtene.</a:t>
            </a:r>
            <a:endParaRPr/>
          </a:p>
          <a:p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Vai tu zini, kas ir dzimtene?</a:t>
            </a:r>
            <a:endParaRPr/>
          </a:p>
          <a:p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Tā ir zeme, kur es piedzimu.</a:t>
            </a:r>
            <a:endParaRPr/>
          </a:p>
          <a:p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Vai tu zini, kā es piedzimu?</a:t>
            </a:r>
            <a:endParaRPr/>
          </a:p>
          <a:p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Tā kā puķuzirnītis uzziedēju māmiņai,</a:t>
            </a:r>
            <a:endParaRPr/>
          </a:p>
          <a:p>
            <a:pPr>
              <a:lnSpc>
                <a:spcPct val="100000"/>
              </a:lnSpc>
            </a:pPr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Tā kā puķuzirnītis apvijos ap tētiņu.</a:t>
            </a:r>
            <a:endParaRPr/>
          </a:p>
          <a:p>
            <a:pPr>
              <a:lnSpc>
                <a:spcPct val="100000"/>
              </a:lnSpc>
            </a:pPr>
            <a:r>
              <a:rPr b="1"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/dzejoļa autors Jānis Peters/</a:t>
            </a:r>
            <a:endParaRPr/>
          </a:p>
        </p:txBody>
      </p:sp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6444360" y="188640"/>
            <a:ext cx="2442600" cy="158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lv-LV" sz="6000" strike="noStrike">
                <a:solidFill>
                  <a:srgbClr val="000000"/>
                </a:solidFill>
                <a:latin typeface="Calibri"/>
                <a:ea typeface="DejaVu Sans"/>
              </a:rPr>
              <a:t>Ievērojamākie cilvēki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8228160" cy="185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r>
              <a:rPr b="1" i="1" lang="lv-LV" sz="4900" strike="noStrike">
                <a:solidFill>
                  <a:srgbClr val="000000"/>
                </a:solidFill>
                <a:latin typeface="Times New Roman"/>
                <a:ea typeface="DejaVu Sans"/>
              </a:rPr>
              <a:t>Dainis Īvāns</a:t>
            </a:r>
            <a:r>
              <a:rPr i="1" lang="lv-LV" sz="49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(dzimis 1955. gada </a:t>
            </a:r>
            <a:r>
              <a:rPr lang="lv-LV" sz="2800">
                <a:solidFill>
                  <a:srgbClr val="000000"/>
                </a:solidFill>
                <a:latin typeface="Times New Roman"/>
                <a:ea typeface="DejaVu Sans"/>
              </a:rPr>
              <a:t>25. septembrī Ma</a:t>
            </a:r>
            <a:r>
              <a:rPr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donā) ir Latvijas politiķis un žurnālists.</a:t>
            </a:r>
            <a:endParaRPr/>
          </a:p>
          <a:p>
            <a:r>
              <a:rPr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D. Īvāns bija Latvijas Tautas frontes priekšsēdētājs no 1988. līdz 1990. gadam.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1800" y="3049560"/>
            <a:ext cx="3094200" cy="380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39640" y="260640"/>
            <a:ext cx="8228160" cy="30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Ivars Godmanis </a:t>
            </a:r>
            <a:r>
              <a:rPr lang="lv-LV" sz="2800" strike="noStrike">
                <a:solidFill>
                  <a:srgbClr val="000000"/>
                </a:solidFill>
                <a:latin typeface="Times New Roman"/>
                <a:ea typeface="DejaVu Sans"/>
              </a:rPr>
              <a:t>(dzimis 1951. gada 27. novembrī, Rīgā) ir latviešu fiziķis, augstskolas pasniedzējs, finansists un politiķis. I.Godmanis bija Latvijas Ministru padomes priekšsēdētājs: pirmās valdības pēc Latvijas neatkarības atjaunošanas vadītājs, pēc tam bijis arī Ministru prezidents, ministrs vairākās valdībās, Saeimas </a:t>
            </a:r>
            <a:r>
              <a:rPr lang="lv-LV" sz="2800" strike="noStrike">
                <a:solidFill>
                  <a:srgbClr val="000000"/>
                </a:solidFill>
                <a:latin typeface="Calibri"/>
                <a:ea typeface="DejaVu Sans"/>
              </a:rPr>
              <a:t>un Eiropas Parlamenta deputāts.</a:t>
            </a:r>
            <a:endParaRPr/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35640" y="3600000"/>
            <a:ext cx="2340360" cy="325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Jānis Peters</a:t>
            </a:r>
            <a:r>
              <a:rPr i="1"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lv-LV" sz="3200" strike="noStrike">
                <a:solidFill>
                  <a:srgbClr val="000000"/>
                </a:solidFill>
                <a:latin typeface="Times New Roman"/>
                <a:ea typeface="DejaVu Sans"/>
              </a:rPr>
              <a:t>(dzimis 1939. gada 30. jūnijā Priekulē) ir latviešu dzejnieks, publicists, sabiedriskais darbinieks un diplomāts.</a:t>
            </a: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323640" y="1700640"/>
            <a:ext cx="3454920" cy="327672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3852000" y="2136240"/>
            <a:ext cx="4606920" cy="338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DZIMTENE</a:t>
            </a:r>
            <a:endParaRPr/>
          </a:p>
          <a:p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Vai tu zini, kas ir Latvija?</a:t>
            </a:r>
            <a:endParaRPr/>
          </a:p>
          <a:p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Tā ir zeme, mana dzimtene.</a:t>
            </a:r>
            <a:endParaRPr/>
          </a:p>
          <a:p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Vai tu zini, kas ir dzimtene?</a:t>
            </a:r>
            <a:endParaRPr/>
          </a:p>
          <a:p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Tā ir zeme, kur es piedzimu.</a:t>
            </a:r>
            <a:endParaRPr/>
          </a:p>
          <a:p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Vai tu zini, kā es piedzimu?</a:t>
            </a:r>
            <a:endParaRPr/>
          </a:p>
          <a:p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Tā kā puķuzirnītis uzziedēju māmiņai,</a:t>
            </a:r>
            <a:endParaRPr/>
          </a:p>
          <a:p>
            <a:pPr>
              <a:lnSpc>
                <a:spcPct val="100000"/>
              </a:lnSpc>
            </a:pPr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Tā kā puķuzirnītis apvijos ap tētiņu.</a:t>
            </a:r>
            <a:endParaRPr/>
          </a:p>
          <a:p>
            <a:pPr>
              <a:lnSpc>
                <a:spcPct val="100000"/>
              </a:lnSpc>
            </a:pPr>
            <a:r>
              <a:rPr b="1" lang="lv-LV" sz="2400" strike="noStrike">
                <a:solidFill>
                  <a:srgbClr val="000000"/>
                </a:solidFill>
                <a:latin typeface="Times New Roman"/>
                <a:ea typeface="DejaVu Sans"/>
              </a:rPr>
              <a:t>/dzejoļa autors Jānis Peters/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7200" y="274680"/>
            <a:ext cx="8228160" cy="20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Guntis Ulmanis</a:t>
            </a:r>
            <a:r>
              <a:rPr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lv-LV" sz="3200" strike="noStrike">
                <a:solidFill>
                  <a:srgbClr val="000000"/>
                </a:solidFill>
                <a:latin typeface="Times New Roman"/>
                <a:ea typeface="DejaVu Sans"/>
              </a:rPr>
              <a:t>(agrāk </a:t>
            </a:r>
            <a:r>
              <a:rPr b="1" lang="lv-LV" sz="3200" strike="noStrike">
                <a:solidFill>
                  <a:srgbClr val="000000"/>
                </a:solidFill>
                <a:latin typeface="Times New Roman"/>
                <a:ea typeface="DejaVu Sans"/>
              </a:rPr>
              <a:t>Guntis Rumpītis</a:t>
            </a:r>
            <a:r>
              <a:rPr lang="lv-LV" sz="3200" strike="noStrike">
                <a:solidFill>
                  <a:srgbClr val="000000"/>
                </a:solidFill>
                <a:latin typeface="Times New Roman"/>
                <a:ea typeface="DejaVu Sans"/>
              </a:rPr>
              <a:t>; dzimis 1939. gada 13. septembrī Rīgā) ir latviešu politiķis. Viņš bija pirmais Latvijas Valsts prezidents pēc valsts neatkarības atjaunošanas laikā no 1993. līdz 1999. gadam.</a:t>
            </a:r>
            <a:endParaRPr/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5796000" y="2709000"/>
            <a:ext cx="2294640" cy="345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8160" cy="39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Valdis Birkavs</a:t>
            </a:r>
            <a:r>
              <a:rPr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lv-LV" sz="3200" strike="noStrike">
                <a:solidFill>
                  <a:srgbClr val="000000"/>
                </a:solidFill>
                <a:latin typeface="Times New Roman"/>
                <a:ea typeface="DejaVu Sans"/>
              </a:rPr>
              <a:t>(dzimis 1942. gada 28. jūlijā) ir latviešu politiķis, juridisko zinātņu doktors. Latvijas juristu biedrības dibinātājs un tās pirmais prezidents.</a:t>
            </a:r>
            <a:r>
              <a:rPr lang="lv-LV" sz="3200" strike="noStrike">
                <a:solidFill>
                  <a:srgbClr val="000000"/>
                </a:solidFill>
                <a:latin typeface="Calibri"/>
                <a:ea typeface="DejaVu Sans"/>
              </a:rPr>
              <a:t> 1993. gada vasarā partija uzvarēja 5. Saeimas vēlēšanās un Birkavs kļuva par Latvijas Ministru prezidentu.</a:t>
            </a:r>
            <a:endParaRPr/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683640" y="3933000"/>
            <a:ext cx="1903680" cy="218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683640" y="764640"/>
            <a:ext cx="8063280" cy="513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i="1" lang="lv-LV" sz="2800" strike="noStrike">
                <a:solidFill>
                  <a:srgbClr val="000000"/>
                </a:solidFill>
                <a:latin typeface="Calibri"/>
                <a:ea typeface="DejaVu Sans"/>
              </a:rPr>
              <a:t>4. maijs - Latvijas Republikas Neatkarības atjaunošanas diena</a:t>
            </a:r>
            <a:endParaRPr/>
          </a:p>
        </p:txBody>
      </p:sp>
      <p:pic>
        <p:nvPicPr>
          <p:cNvPr id="76" name="Picture 4" descr=""/>
          <p:cNvPicPr/>
          <p:nvPr/>
        </p:nvPicPr>
        <p:blipFill>
          <a:blip r:embed="rId1"/>
          <a:stretch/>
        </p:blipFill>
        <p:spPr>
          <a:xfrm>
            <a:off x="539640" y="1628640"/>
            <a:ext cx="7271280" cy="465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11640" y="332640"/>
            <a:ext cx="8228160" cy="15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i="1" lang="lv-LV" sz="4000" strike="noStrike">
                <a:solidFill>
                  <a:srgbClr val="000000"/>
                </a:solidFill>
                <a:latin typeface="Calibri"/>
                <a:ea typeface="DejaVu Sans"/>
              </a:rPr>
              <a:t>4. maijs ir valsts svētku diena – Latvijas Republikas Neatkarības deklarācijas pasludināšanas diena (www.likumi.lv)</a:t>
            </a:r>
            <a:endParaRPr/>
          </a:p>
        </p:txBody>
      </p:sp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1404000" y="2277360"/>
            <a:ext cx="6156000" cy="3266640"/>
          </a:xfrm>
          <a:prstGeom prst="rect">
            <a:avLst/>
          </a:prstGeom>
          <a:ln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792000" y="5976000"/>
            <a:ext cx="7925040" cy="471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52280" anchor="ctr"/>
          <a:p>
            <a:pPr algn="ctr">
              <a:lnSpc>
                <a:spcPct val="100000"/>
              </a:lnSpc>
            </a:pPr>
            <a:r>
              <a:rPr lang="lv-LV" strike="noStrike" u="sng">
                <a:solidFill>
                  <a:srgbClr val="0000ff"/>
                </a:solidFill>
                <a:latin typeface="Arial"/>
                <a:ea typeface="DejaVu Sans"/>
              </a:rPr>
              <a:t>www.likumi.lv</a:t>
            </a:r>
            <a:r>
              <a:rPr lang="lv-LV" strike="noStrike">
                <a:solidFill>
                  <a:srgbClr val="414142"/>
                </a:solidFill>
                <a:latin typeface="Arial"/>
                <a:ea typeface="DejaVu Sans"/>
              </a:rPr>
              <a:t> LATVIJAS PADOMJU SOCIĀLISTISKĀS REPUBLIKAS 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trike="noStrike">
                <a:solidFill>
                  <a:srgbClr val="414142"/>
                </a:solidFill>
                <a:latin typeface="Arial"/>
                <a:ea typeface="DejaVu Sans"/>
              </a:rPr>
              <a:t>AUGSTĀKĀS PADOMES DEKLARĀCIJA  </a:t>
            </a:r>
            <a:r>
              <a:rPr b="1" lang="lv-LV" strike="noStrike">
                <a:solidFill>
                  <a:srgbClr val="414142"/>
                </a:solidFill>
                <a:latin typeface="Arial"/>
                <a:ea typeface="DejaVu Sans"/>
              </a:rPr>
              <a:t>Par Latvijas Republikas neatkarības atjaunošanu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i="1" lang="lv-LV" sz="2800" strike="noStrike">
                <a:solidFill>
                  <a:srgbClr val="000000"/>
                </a:solidFill>
                <a:latin typeface="Calibri"/>
                <a:ea typeface="DejaVu Sans"/>
              </a:rPr>
              <a:t>Deklarācijas pieņemšanas laikā 4. maija 1990. gadā pie Augstākās Padomes ēkas (tagad Saeimas ēka) pulcējās liels neatkarības atbalstītāju pulks un deputāti pēc pozitīvā balsojuma tika ar sajūsmu </a:t>
            </a:r>
            <a:r>
              <a:rPr lang="lv-LV" sz="2800" strike="noStrike">
                <a:solidFill>
                  <a:srgbClr val="000000"/>
                </a:solidFill>
                <a:latin typeface="Calibri"/>
                <a:ea typeface="DejaVu Sans"/>
              </a:rPr>
              <a:t>sagaidīti Jēkaba ielā.</a:t>
            </a:r>
            <a:endParaRPr/>
          </a:p>
        </p:txBody>
      </p:sp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3632040" y="3185640"/>
            <a:ext cx="5510520" cy="3670920"/>
          </a:xfrm>
          <a:prstGeom prst="rect">
            <a:avLst/>
          </a:prstGeom>
          <a:ln>
            <a:noFill/>
          </a:ln>
        </p:spPr>
      </p:pic>
      <p:pic>
        <p:nvPicPr>
          <p:cNvPr id="82" name="Picture 4" descr=""/>
          <p:cNvPicPr/>
          <p:nvPr/>
        </p:nvPicPr>
        <p:blipFill>
          <a:blip r:embed="rId2"/>
          <a:stretch/>
        </p:blipFill>
        <p:spPr>
          <a:xfrm>
            <a:off x="0" y="1700640"/>
            <a:ext cx="5713560" cy="2475000"/>
          </a:xfrm>
          <a:prstGeom prst="rect">
            <a:avLst/>
          </a:prstGeom>
          <a:ln>
            <a:noFill/>
          </a:ln>
        </p:spPr>
      </p:pic>
      <p:pic>
        <p:nvPicPr>
          <p:cNvPr id="83" name="Picture 6" descr=""/>
          <p:cNvPicPr/>
          <p:nvPr/>
        </p:nvPicPr>
        <p:blipFill>
          <a:blip r:embed="rId3"/>
          <a:stretch/>
        </p:blipFill>
        <p:spPr>
          <a:xfrm>
            <a:off x="5055120" y="1772640"/>
            <a:ext cx="4087440" cy="144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Viktorīna </a:t>
            </a:r>
            <a:endParaRPr/>
          </a:p>
        </p:txBody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1475640" y="1484640"/>
            <a:ext cx="6142320" cy="357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160" cy="58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1. Augstākā Padome pieņēma Deklarāciju par neatkarības atjaunošanu, ar kuru pasludināja, ka Latvijā pakāpeniski tiks atjaunota neatkarīga valsts</a:t>
            </a:r>
            <a:endParaRPr/>
          </a:p>
          <a:p>
            <a:pPr>
              <a:lnSpc>
                <a:spcPct val="100000"/>
              </a:lnSpc>
            </a:pPr>
            <a:r>
              <a:rPr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a) 1991. g.</a:t>
            </a:r>
            <a:endParaRPr/>
          </a:p>
          <a:p>
            <a:pPr>
              <a:lnSpc>
                <a:spcPct val="100000"/>
              </a:lnSpc>
            </a:pPr>
            <a:r>
              <a:rPr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b) 1990. g.</a:t>
            </a:r>
            <a:endParaRPr/>
          </a:p>
          <a:p>
            <a:pPr>
              <a:lnSpc>
                <a:spcPct val="100000"/>
              </a:lnSpc>
            </a:pPr>
            <a:r>
              <a:rPr lang="lv-LV" sz="4400" strike="noStrike">
                <a:solidFill>
                  <a:srgbClr val="000000"/>
                </a:solidFill>
                <a:latin typeface="Times New Roman"/>
                <a:ea typeface="DejaVu Sans"/>
              </a:rPr>
              <a:t>c) 1989. g.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274680"/>
            <a:ext cx="8228160" cy="46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i="1" lang="lv-LV" sz="4800" strike="noStrike">
                <a:solidFill>
                  <a:srgbClr val="000000"/>
                </a:solidFill>
                <a:latin typeface="Times New Roman"/>
                <a:ea typeface="DejaVu Sans"/>
              </a:rPr>
              <a:t>2.Kas ir deklarācija?</a:t>
            </a:r>
            <a:endParaRPr/>
          </a:p>
          <a:p>
            <a:endParaRPr/>
          </a:p>
          <a:p>
            <a:r>
              <a:rPr lang="lv-LV" sz="4900" strike="noStrike">
                <a:solidFill>
                  <a:srgbClr val="000000"/>
                </a:solidFill>
                <a:latin typeface="Times New Roman"/>
                <a:ea typeface="DejaVu Sans"/>
              </a:rPr>
              <a:t>a) oficiāls paziņojums</a:t>
            </a:r>
            <a:endParaRPr/>
          </a:p>
          <a:p>
            <a:r>
              <a:rPr lang="lv-LV" sz="4900" strike="noStrike">
                <a:solidFill>
                  <a:srgbClr val="000000"/>
                </a:solidFill>
                <a:latin typeface="Times New Roman"/>
                <a:ea typeface="DejaVu Sans"/>
              </a:rPr>
              <a:t>b) paziņojums</a:t>
            </a:r>
            <a:endParaRPr/>
          </a:p>
          <a:p>
            <a:r>
              <a:rPr lang="lv-LV" sz="4900" strike="noStrike">
                <a:solidFill>
                  <a:srgbClr val="000000"/>
                </a:solidFill>
                <a:latin typeface="Times New Roman"/>
                <a:ea typeface="DejaVu Sans"/>
              </a:rPr>
              <a:t>c) krājums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274680"/>
            <a:ext cx="8228160" cy="632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3. Turpini domu:</a:t>
            </a:r>
            <a:endParaRPr/>
          </a:p>
          <a:p>
            <a:r>
              <a:rPr b="1" i="1" lang="lv-LV" sz="4000" strike="noStrike">
                <a:solidFill>
                  <a:srgbClr val="000000"/>
                </a:solidFill>
                <a:latin typeface="Times New Roman"/>
                <a:ea typeface="DejaVu Sans"/>
              </a:rPr>
              <a:t>Deklarāciju par neatkarības atjaunošanu, ar kuru pasludināja, ka Latvijā pakāpeniski tiks atjaunota neatkarīga valsts, sauc par …</a:t>
            </a:r>
            <a:endParaRPr/>
          </a:p>
          <a:p>
            <a:r>
              <a:rPr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a) 18. novembri Neatkarības deklarāciju</a:t>
            </a:r>
            <a:endParaRPr/>
          </a:p>
          <a:p>
            <a:r>
              <a:rPr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b) 18. maija Neatkarības deklarāciju</a:t>
            </a:r>
            <a:endParaRPr/>
          </a:p>
          <a:p>
            <a:r>
              <a:rPr lang="lv-LV" sz="3600" strike="noStrike">
                <a:solidFill>
                  <a:srgbClr val="000000"/>
                </a:solidFill>
                <a:latin typeface="Times New Roman"/>
                <a:ea typeface="DejaVu Sans"/>
              </a:rPr>
              <a:t>c) 4. maija Neatkarības deklarāciju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